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1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53BA-DC49-4DDE-97FD-DB5FACF810E7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5DE23-1596-4F10-92D6-B73179946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1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6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06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91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0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947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0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9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2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2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6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1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67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2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8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31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02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C21-B14D-4FD4-A8C1-01F94F0958DB}" type="datetimeFigureOut">
              <a:rPr lang="en-GB" smtClean="0"/>
              <a:t>13/05/2016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4BC444-672F-4433-92F4-DFCA7C168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375" y="3056467"/>
            <a:ext cx="5977467" cy="194592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to</a:t>
            </a:r>
            <a:br>
              <a:rPr lang="en-GB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Balhousie Primary School Online Payment Service </a:t>
            </a:r>
            <a:endParaRPr lang="en-GB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9709" y="61796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8885" y="135786"/>
            <a:ext cx="1636448" cy="112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9717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pic>
        <p:nvPicPr>
          <p:cNvPr id="5" name="Content Placeholder 3" descr="Homepag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4" b="818"/>
          <a:stretch/>
        </p:blipFill>
        <p:spPr>
          <a:xfrm>
            <a:off x="168504" y="313269"/>
            <a:ext cx="8764764" cy="545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383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347383" y="173324"/>
            <a:ext cx="3522135" cy="7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alt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ParentPay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755" y="1007530"/>
            <a:ext cx="6609229" cy="33527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ParentPay is our secure online income collection and management service which allows you to make payments to school using your debit/credit cards or in cash using the ParentPay top-up card at local PayPoint outlets.  You can make payments for: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meals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trips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before/after school clubs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altLang="en-US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 in fact, anything at all!</a:t>
            </a:r>
          </a:p>
        </p:txBody>
      </p:sp>
      <p:pic>
        <p:nvPicPr>
          <p:cNvPr id="8" name="Picture 6" descr="switc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753" y="5224883"/>
            <a:ext cx="472542" cy="58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719" y="5285436"/>
            <a:ext cx="795100" cy="4830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3380" y="5280510"/>
            <a:ext cx="753766" cy="4879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1016" y="5285788"/>
            <a:ext cx="808292" cy="4970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1219" y="5292140"/>
            <a:ext cx="751378" cy="48142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56670" y="5266166"/>
            <a:ext cx="831986" cy="5023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04705" y="5234259"/>
            <a:ext cx="470801" cy="5908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71369" y="5199003"/>
            <a:ext cx="588163" cy="58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383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5501" y="1176868"/>
            <a:ext cx="6515100" cy="8720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2000" lvl="1">
              <a:spcBef>
                <a:spcPts val="600"/>
              </a:spcBef>
              <a:defRPr/>
            </a:pPr>
            <a:r>
              <a:rPr lang="en-GB" sz="24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post items for payment to your account and you add them to your basket.</a:t>
            </a:r>
            <a:r>
              <a:rPr lang="en-GB" sz="2200" kern="0" dirty="0" smtClean="0">
                <a:latin typeface="+mj-lt"/>
              </a:rPr>
              <a:t/>
            </a:r>
            <a:br>
              <a:rPr lang="en-GB" sz="2200" kern="0" dirty="0" smtClean="0">
                <a:latin typeface="+mj-lt"/>
              </a:rPr>
            </a:br>
            <a:r>
              <a:rPr lang="en-GB" sz="2200" kern="0" dirty="0" smtClean="0">
                <a:solidFill>
                  <a:sysClr val="windowText" lastClr="000000"/>
                </a:solidFill>
              </a:rPr>
              <a:t/>
            </a:r>
            <a:br>
              <a:rPr lang="en-GB" sz="2200" kern="0" dirty="0" smtClean="0">
                <a:solidFill>
                  <a:sysClr val="windowText" lastClr="000000"/>
                </a:solidFill>
              </a:rPr>
            </a:br>
            <a:endParaRPr lang="en-GB" kern="0" dirty="0">
              <a:solidFill>
                <a:sysClr val="windowText" lastClr="00000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6933" y="198952"/>
            <a:ext cx="5511800" cy="7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alt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it work?</a:t>
            </a:r>
          </a:p>
        </p:txBody>
      </p:sp>
      <p:pic>
        <p:nvPicPr>
          <p:cNvPr id="7" name="Content Placeholder 5" descr="paymentitem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9"/>
          <a:stretch/>
        </p:blipFill>
        <p:spPr>
          <a:xfrm>
            <a:off x="694268" y="1952248"/>
            <a:ext cx="6587065" cy="362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383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23903" y="1202268"/>
            <a:ext cx="6657975" cy="8598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2000" lvl="1">
              <a:spcBef>
                <a:spcPts val="600"/>
              </a:spcBef>
              <a:defRPr/>
            </a:pPr>
            <a:r>
              <a:rPr lang="en-GB" sz="24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will make your payment online via ParentPay or using PayPoint.</a:t>
            </a:r>
            <a:r>
              <a:rPr lang="en-GB" sz="2200" kern="0" dirty="0" smtClean="0">
                <a:latin typeface="+mj-lt"/>
              </a:rPr>
              <a:t/>
            </a:r>
            <a:br>
              <a:rPr lang="en-GB" sz="2200" kern="0" dirty="0" smtClean="0">
                <a:latin typeface="+mj-lt"/>
              </a:rPr>
            </a:br>
            <a:r>
              <a:rPr lang="en-GB" sz="2200" kern="0" dirty="0" smtClean="0">
                <a:solidFill>
                  <a:sysClr val="windowText" lastClr="000000"/>
                </a:solidFill>
              </a:rPr>
              <a:t/>
            </a:r>
            <a:br>
              <a:rPr lang="en-GB" sz="2200" kern="0" dirty="0" smtClean="0">
                <a:solidFill>
                  <a:sysClr val="windowText" lastClr="000000"/>
                </a:solidFill>
              </a:rPr>
            </a:br>
            <a:endParaRPr lang="en-GB" kern="0" dirty="0">
              <a:solidFill>
                <a:sysClr val="windowText" lastClr="00000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6933" y="198952"/>
            <a:ext cx="5511800" cy="7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alt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it work?</a:t>
            </a:r>
          </a:p>
        </p:txBody>
      </p:sp>
      <p:pic>
        <p:nvPicPr>
          <p:cNvPr id="8" name="Picture 12" descr="Payment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7" y="2002872"/>
            <a:ext cx="5860786" cy="384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383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23903" y="1210735"/>
            <a:ext cx="6657975" cy="9228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2000" lvl="1">
              <a:spcBef>
                <a:spcPts val="600"/>
              </a:spcBef>
              <a:defRPr/>
            </a:pPr>
            <a:r>
              <a:rPr lang="en-GB" sz="24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ParentPay system will keep a record of all of your transactions.</a:t>
            </a:r>
            <a:r>
              <a:rPr lang="en-GB" sz="2200" kern="0" dirty="0" smtClean="0">
                <a:latin typeface="+mj-lt"/>
              </a:rPr>
              <a:t/>
            </a:r>
            <a:br>
              <a:rPr lang="en-GB" sz="2200" kern="0" dirty="0" smtClean="0">
                <a:latin typeface="+mj-lt"/>
              </a:rPr>
            </a:br>
            <a:r>
              <a:rPr lang="en-GB" sz="2200" kern="0" dirty="0" smtClean="0">
                <a:solidFill>
                  <a:sysClr val="windowText" lastClr="000000"/>
                </a:solidFill>
              </a:rPr>
              <a:t/>
            </a:r>
            <a:br>
              <a:rPr lang="en-GB" sz="2200" kern="0" dirty="0" smtClean="0">
                <a:solidFill>
                  <a:sysClr val="windowText" lastClr="000000"/>
                </a:solidFill>
              </a:rPr>
            </a:br>
            <a:endParaRPr lang="en-GB" kern="0" dirty="0">
              <a:solidFill>
                <a:sysClr val="windowText" lastClr="00000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6933" y="198952"/>
            <a:ext cx="5511800" cy="7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alt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it work?</a:t>
            </a:r>
          </a:p>
        </p:txBody>
      </p:sp>
      <p:pic>
        <p:nvPicPr>
          <p:cNvPr id="7" name="Content Placeholder 7" descr="statemen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3" y="1892803"/>
            <a:ext cx="6506630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383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23903" y="1049862"/>
            <a:ext cx="6657975" cy="10329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lvl="1">
              <a:defRPr/>
            </a:pPr>
            <a:r>
              <a:rPr lang="en-GB" sz="53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able to set your account to receive automated alerts.  </a:t>
            </a:r>
          </a:p>
          <a:p>
            <a:pPr marL="0" lvl="1">
              <a:defRPr/>
            </a:pPr>
            <a:endParaRPr lang="en-GB" sz="53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>
              <a:defRPr/>
            </a:pPr>
            <a:r>
              <a:rPr lang="en-GB" sz="53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addition the school are able to send communication to you via Email, SMS or Letter.</a:t>
            </a:r>
            <a:r>
              <a:rPr lang="en-GB" sz="2200" kern="0" dirty="0" smtClean="0">
                <a:latin typeface="+mj-lt"/>
              </a:rPr>
              <a:t/>
            </a:r>
            <a:br>
              <a:rPr lang="en-GB" sz="2200" kern="0" dirty="0" smtClean="0">
                <a:latin typeface="+mj-lt"/>
              </a:rPr>
            </a:br>
            <a:r>
              <a:rPr lang="en-GB" sz="2200" kern="0" dirty="0" smtClean="0">
                <a:solidFill>
                  <a:sysClr val="windowText" lastClr="000000"/>
                </a:solidFill>
              </a:rPr>
              <a:t/>
            </a:r>
            <a:br>
              <a:rPr lang="en-GB" sz="2200" kern="0" dirty="0" smtClean="0">
                <a:solidFill>
                  <a:sysClr val="windowText" lastClr="000000"/>
                </a:solidFill>
              </a:rPr>
            </a:br>
            <a:endParaRPr lang="en-GB" kern="0" dirty="0">
              <a:solidFill>
                <a:sysClr val="windowText" lastClr="00000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6933" y="198952"/>
            <a:ext cx="5511800" cy="7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it work?</a:t>
            </a:r>
          </a:p>
        </p:txBody>
      </p:sp>
      <p:pic>
        <p:nvPicPr>
          <p:cNvPr id="8" name="Content Placeholder 3" descr="MyAlert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90"/>
          <a:stretch/>
        </p:blipFill>
        <p:spPr>
          <a:xfrm>
            <a:off x="1286933" y="2296061"/>
            <a:ext cx="5444425" cy="2936343"/>
          </a:xfrm>
          <a:prstGeom prst="rect">
            <a:avLst/>
          </a:prstGeom>
        </p:spPr>
      </p:pic>
      <p:pic>
        <p:nvPicPr>
          <p:cNvPr id="9" name="Content Placeholder 3" descr="MyAlert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53"/>
          <a:stretch/>
        </p:blipFill>
        <p:spPr>
          <a:xfrm>
            <a:off x="1286930" y="5232395"/>
            <a:ext cx="5444425" cy="48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383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26533" y="1329272"/>
            <a:ext cx="6976534" cy="45651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 algn="l">
              <a:spcBef>
                <a:spcPts val="0"/>
              </a:spcBef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vision is to create a fully cashless school; creating a safer, more secure environment whilst enabling us to further support teaching and learning.  </a:t>
            </a:r>
          </a:p>
          <a:p>
            <a:pPr indent="-274320" algn="l">
              <a:spcBef>
                <a:spcPts val="0"/>
              </a:spcBef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sz="16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274320" algn="l">
              <a:spcBef>
                <a:spcPts val="0"/>
              </a:spcBef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ParentPay greatly reduces administration tasks in the classroom and school office, increasing security:</a:t>
            </a:r>
          </a:p>
          <a:p>
            <a:pPr marL="274320"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cash/cheques to count and bank</a:t>
            </a:r>
          </a:p>
          <a:p>
            <a:pPr marL="274320"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cash held on the premises</a:t>
            </a:r>
          </a:p>
          <a:p>
            <a:pPr marL="274320"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payments for us go straight into our school bank account</a:t>
            </a:r>
          </a:p>
          <a:p>
            <a:pPr marL="274320"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payments for our suppliers go straight into their bank accounts</a:t>
            </a:r>
          </a:p>
          <a:p>
            <a:pPr marL="274320"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enhance  school-home communication</a:t>
            </a:r>
          </a:p>
          <a:p>
            <a:pPr marL="274320" indent="-274320" algn="l">
              <a:spcBef>
                <a:spcPts val="0"/>
              </a:spcBef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4320" indent="-274320" algn="l">
              <a:buClr>
                <a:schemeClr val="accent3"/>
              </a:buClr>
              <a:buFont typeface="Arial" pitchFamily="34" charset="0"/>
              <a:buNone/>
              <a:defRPr/>
            </a:pP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6933" y="198952"/>
            <a:ext cx="5511800" cy="7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alt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your School</a:t>
            </a:r>
          </a:p>
        </p:txBody>
      </p:sp>
    </p:spTree>
    <p:extLst>
      <p:ext uri="{BB962C8B-B14F-4D97-AF65-F5344CB8AC3E}">
        <p14:creationId xmlns:p14="http://schemas.microsoft.com/office/powerpoint/2010/main" val="7185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7383" y="6205017"/>
            <a:ext cx="3894800" cy="321023"/>
          </a:xfrm>
        </p:spPr>
        <p:txBody>
          <a:bodyPr>
            <a:noAutofit/>
          </a:bodyPr>
          <a:lstStyle/>
          <a:p>
            <a:pPr algn="ctr"/>
            <a:r>
              <a:rPr lang="en-GB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www.parentpay.com</a:t>
            </a:r>
          </a:p>
        </p:txBody>
      </p:sp>
      <p:pic>
        <p:nvPicPr>
          <p:cNvPr id="4" name="Picture 3" descr="Parentpay image 2.01)21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719" y="6008342"/>
            <a:ext cx="1071563" cy="71437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60408" y="1616608"/>
            <a:ext cx="6603995" cy="28118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 algn="l">
              <a:spcBef>
                <a:spcPts val="0"/>
              </a:spcBef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Paying via ParentPay helps our school enormously, whilst providing you with a more secure way to make payments.</a:t>
            </a:r>
          </a:p>
          <a:p>
            <a:pPr indent="-274320" algn="l">
              <a:spcBef>
                <a:spcPts val="0"/>
              </a:spcBef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indent="-274320" algn="l">
              <a:spcBef>
                <a:spcPts val="0"/>
              </a:spcBef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ParentPay also gives you:</a:t>
            </a:r>
          </a:p>
          <a:p>
            <a:pPr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convenient anytime, anywhere payments 24/7</a:t>
            </a:r>
          </a:p>
          <a:p>
            <a:pPr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flexible, secure payment options</a:t>
            </a:r>
          </a:p>
          <a:p>
            <a:pPr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peace of mind knowing funds have reached school</a:t>
            </a:r>
          </a:p>
          <a:p>
            <a:pPr indent="-274320" algn="l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automated  balance and payment alerts via email/SMS </a:t>
            </a:r>
            <a:endParaRPr lang="en-GB" sz="16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267" y="503749"/>
            <a:ext cx="5842000" cy="736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alt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life easier for Parents and Carers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4130" y="4588397"/>
            <a:ext cx="67564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 algn="ctr">
              <a:buClr>
                <a:schemeClr val="accent3"/>
              </a:buClr>
              <a:defRPr/>
            </a:pPr>
            <a:r>
              <a:rPr lang="en-GB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1000’s </a:t>
            </a:r>
            <a:r>
              <a:rPr lang="en-GB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parents are using ParentPay everyday, make sure you are one of them.  </a:t>
            </a:r>
            <a:endParaRPr lang="en-GB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274320" algn="ctr">
              <a:buClr>
                <a:schemeClr val="accent3"/>
              </a:buClr>
              <a:defRPr/>
            </a:pPr>
            <a:r>
              <a:rPr lang="en-GB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</a:t>
            </a:r>
            <a:r>
              <a:rPr lang="en-GB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24981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319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Welcome to Balhousie Primary School Online Payment Service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Deana Shelley</dc:creator>
  <cp:lastModifiedBy>Peter Ferguson</cp:lastModifiedBy>
  <cp:revision>12</cp:revision>
  <cp:lastPrinted>2016-05-12T10:28:19Z</cp:lastPrinted>
  <dcterms:created xsi:type="dcterms:W3CDTF">2015-07-02T12:42:00Z</dcterms:created>
  <dcterms:modified xsi:type="dcterms:W3CDTF">2016-05-13T14:18:48Z</dcterms:modified>
</cp:coreProperties>
</file>